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8" r:id="rId5"/>
    <p:sldId id="259" r:id="rId6"/>
    <p:sldId id="260" r:id="rId8"/>
    <p:sldId id="264" r:id="rId9"/>
    <p:sldId id="261" r:id="rId10"/>
    <p:sldId id="262" r:id="rId11"/>
    <p:sldId id="263" r:id="rId12"/>
  </p:sldIdLst>
  <p:sldSz cx="12192000" cy="6858000"/>
  <p:notesSz cx="7103745" cy="1023429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6X53Eb5r57g&amp;list=PLc3zFP8WZN99JmJn5EpLolnhRNMdFZIxX&amp;index=17&amp;t=0s" TargetMode="External"/><Relationship Id="rId3" Type="http://schemas.openxmlformats.org/officeDocument/2006/relationships/hyperlink" Target="https://www.youtube.com/watch?v=0Rx7iN9hdus&amp;list=PLIzmbKK6N-pfbFVQfUHNPXj8w3cTsMobI" TargetMode="External"/><Relationship Id="rId2" Type="http://schemas.openxmlformats.org/officeDocument/2006/relationships/hyperlink" Target="http://moodle.os-natajelicic.edu.rs/" TargetMode="External"/><Relationship Id="rId1" Type="http://schemas.openxmlformats.org/officeDocument/2006/relationships/hyperlink" Target="http://dragaddd.blogspot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hyperlink" Target="https://docs.google.com/forms/d/1NMJnsDYfH25PGX7hij0wdpVm-O_4_J93dEfee3gZDPs/viewform?edit_requested=true" TargetMode="External"/><Relationship Id="rId8" Type="http://schemas.openxmlformats.org/officeDocument/2006/relationships/hyperlink" Target="%20https://wordwall.net/sr/resource/2508802&#13;" TargetMode="External"/><Relationship Id="rId7" Type="http://schemas.openxmlformats.org/officeDocument/2006/relationships/hyperlink" Target="https://wordwall.net/sh/resource/2508802" TargetMode="External"/><Relationship Id="rId6" Type="http://schemas.openxmlformats.org/officeDocument/2006/relationships/hyperlink" Target="https://quizizz.com/join/quiz/5ea6fcb83888e8001b48c3f4/start?studentShare=true" TargetMode="External"/><Relationship Id="rId5" Type="http://schemas.openxmlformats.org/officeDocument/2006/relationships/hyperlink" Target="https://docs.google.com/forms/d/e/1FAIpQLSdBitpPDwfdXMGfberWeR3vtPV4K-CLkn5d6FMbalgCrHZ0yQ/viewform" TargetMode="External"/><Relationship Id="rId4" Type="http://schemas.openxmlformats.org/officeDocument/2006/relationships/hyperlink" Target="https://solnet.ee/games/g1_g84" TargetMode="External"/><Relationship Id="rId3" Type="http://schemas.openxmlformats.org/officeDocument/2006/relationships/hyperlink" Target="https://youtu.be/0Rx7iN9hdus" TargetMode="External"/><Relationship Id="rId2" Type="http://schemas.openxmlformats.org/officeDocument/2006/relationships/hyperlink" Target="http://moodle.os-natajelicic.edu.rs/my/" TargetMode="Externa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2.xml"/><Relationship Id="rId1" Type="http://schemas.openxmlformats.org/officeDocument/2006/relationships/hyperlink" Target="http://dragaddd.blogspot.com/2020/05/5-18.html" TargetMode="Externa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hyperlink" Target="https://drive.google.com/file/d/1ye-LqmsYACw2qKiHxgetOJHZ3K6U9I_W/view?usp=sharing" TargetMode="External"/><Relationship Id="rId8" Type="http://schemas.openxmlformats.org/officeDocument/2006/relationships/hyperlink" Target="https://drive.google.com/file/d/1i79eI6YqTlNlTXHsnLMz0tWp80Pi_QLU/view?usp=sharing" TargetMode="External"/><Relationship Id="rId7" Type="http://schemas.openxmlformats.org/officeDocument/2006/relationships/hyperlink" Target="https://drive.google.com/file/d/1r4Kmw26OmDcKpy6Dpd5y8q8Naj8uIVV1/view?usp=sharing" TargetMode="External"/><Relationship Id="rId6" Type="http://schemas.openxmlformats.org/officeDocument/2006/relationships/hyperlink" Target="https://drive.google.com/file/d/1aS1fgYw61A9pg3Ev09YO5Fa3_nlOLj0E/view?usp=sharing" TargetMode="External"/><Relationship Id="rId5" Type="http://schemas.openxmlformats.org/officeDocument/2006/relationships/hyperlink" Target="https://drive.google.com/file/d/1WMMDAO7te287EgshB5Tbx0o_mKk8xtJ5/view?usp=sharing" TargetMode="External"/><Relationship Id="rId4" Type="http://schemas.openxmlformats.org/officeDocument/2006/relationships/hyperlink" Target="https://drive.google.com/file/d/19HoQU4Bhf2GJmKS1tpeFKENM1RjM60Ag/view?usp=sharing" TargetMode="External"/><Relationship Id="rId3" Type="http://schemas.openxmlformats.org/officeDocument/2006/relationships/hyperlink" Target="https://drive.google.com/file/d/1g90DatMsCVF9iZpp9ramaa86mofwDMxb/view?usp=sharing" TargetMode="External"/><Relationship Id="rId2" Type="http://schemas.openxmlformats.org/officeDocument/2006/relationships/hyperlink" Target="https://drive.google.com/file/d/1xFizXkR5woueyPiPcxwbE_-TTXH0QZ1o/view?usp=sharing" TargetMode="External"/><Relationship Id="rId13" Type="http://schemas.openxmlformats.org/officeDocument/2006/relationships/slideLayout" Target="../slideLayouts/slideLayout2.xml"/><Relationship Id="rId12" Type="http://schemas.openxmlformats.org/officeDocument/2006/relationships/hyperlink" Target="https://drive.google.com/file/d/1ThD5r0F3nlyptN8KnCw1dujCz7ctAUm6/view?usp=sharing" TargetMode="External"/><Relationship Id="rId11" Type="http://schemas.openxmlformats.org/officeDocument/2006/relationships/hyperlink" Target="https://drive.google.com/file/d/1lSxz1CpFCdhW_F6eey47hZzTEkm__KiB/view?usp=sharing" TargetMode="External"/><Relationship Id="rId10" Type="http://schemas.openxmlformats.org/officeDocument/2006/relationships/hyperlink" Target="https://drive.google.com/file/d/1MkEQQYzu09AHBL0ODfe5z1xez_D0ieAa/view?usp=sharing" TargetMode="External"/><Relationship Id="rId1" Type="http://schemas.openxmlformats.org/officeDocument/2006/relationships/hyperlink" Target="https://drive.google.com/file/d/1AAsaUpba_dhCHDG4KfrcqxEB4bhxwJU6/view?usp=sharin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hyperlink" Target="%20https://wordwall.net/sr/resource/2508802" TargetMode="External"/><Relationship Id="rId4" Type="http://schemas.openxmlformats.org/officeDocument/2006/relationships/hyperlink" Target="https://quizizz.com/join/quiz/5ca6498a2a10af001a8b0bb7/start?referrer=5e41a0b7d7db5a001b819807" TargetMode="External"/><Relationship Id="rId3" Type="http://schemas.openxmlformats.org/officeDocument/2006/relationships/hyperlink" Target="https://drive.google.com/file/d/1AAsaUpba_dhCHDG4KfrcqxEB4bhxwJU6/view?usp=sharing" TargetMode="External"/><Relationship Id="rId2" Type="http://schemas.openxmlformats.org/officeDocument/2006/relationships/hyperlink" Target="http://dragaddd.blogspot.com/2020/05/5-18.html" TargetMode="Externa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6340" y="178435"/>
            <a:ext cx="6990080" cy="1799590"/>
          </a:xfrm>
        </p:spPr>
        <p:txBody>
          <a:bodyPr>
            <a:normAutofit/>
          </a:bodyPr>
          <a:p>
            <a:r>
              <a:rPr lang="sr-Cyrl-RS" altLang="en-US" sz="5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Конкурс - Магија је у рукама наставника</a:t>
            </a:r>
            <a:endParaRPr lang="sr-Cyrl-RS" altLang="en-US" sz="54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0875" y="4141470"/>
            <a:ext cx="7535545" cy="2317750"/>
          </a:xfrm>
        </p:spPr>
        <p:txBody>
          <a:bodyPr>
            <a:normAutofit fontScale="90000" lnSpcReduction="10000"/>
          </a:bodyPr>
          <a:p>
            <a:r>
              <a:rPr lang="sr-Cyrl-RS" altLang="en-US" sz="4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Драгица Драговић, професор руског језика</a:t>
            </a:r>
            <a:endParaRPr lang="sr-Cyrl-RS" altLang="en-US" sz="40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sr-Cyrl-RS" altLang="en-US" sz="4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Школа: ОШ “Ната Јеличић”, Шабац</a:t>
            </a:r>
            <a:endParaRPr lang="sr-Cyrl-RS" altLang="en-US" sz="40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sr-Cyrl-RS" altLang="en-US" sz="4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Разреди: пети, шести, седми и осми</a:t>
            </a:r>
            <a:endParaRPr lang="sr-Cyrl-RS" altLang="en-US" sz="40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sr-Cyrl-RS" altLang="en-US" sz="400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5" y="-83820"/>
            <a:ext cx="12035155" cy="1113155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p>
            <a:r>
              <a:rPr lang="sr-Cyrl-RS" alt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Руски са Максом, Иром и Драгом уз нове технологије</a:t>
            </a:r>
            <a:endParaRPr lang="sr-Cyrl-RS" altLang="en-US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575945" y="831215"/>
            <a:ext cx="5421630" cy="1673860"/>
          </a:xfrm>
        </p:spPr>
        <p:txBody>
          <a:bodyPr>
            <a:normAutofit fontScale="90000"/>
          </a:bodyPr>
          <a:p>
            <a:pPr marL="0" indent="0">
              <a:buNone/>
            </a:pPr>
            <a:endParaRPr lang="sr-Cyrl-RS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 је Макс? 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Макс је дечак из Москве који има свој </a:t>
            </a:r>
            <a:r>
              <a:rPr lang="sr-Latn-RS" altLang="sr-Cyrl-R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YouTube </a:t>
            </a:r>
            <a:r>
              <a:rPr lang="sr-Cyrl-RS" altLang="sr-Cyrl-R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канал на ком својим вршњацима објашњава лекције из руског језика. Ово је његов канал. </a:t>
            </a:r>
            <a:endParaRPr lang="sr-Cyrl-RS" altLang="sr-Cyrl-RS" sz="1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sr-Cyrl-RS" altLang="sr-Cyrl-R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6172200" y="1029335"/>
            <a:ext cx="5183505" cy="1039495"/>
          </a:xfrm>
        </p:spPr>
        <p:txBody>
          <a:bodyPr>
            <a:normAutofit lnSpcReduction="10000"/>
          </a:bodyPr>
          <a:p>
            <a:r>
              <a:rPr lang="sr-Cyrl-RS" altLang="en-US" sz="1600">
                <a:latin typeface="Times New Roman" panose="02020603050405020304" charset="0"/>
                <a:cs typeface="Times New Roman" panose="02020603050405020304" charset="0"/>
              </a:rPr>
              <a:t>Ко је Ира? </a:t>
            </a:r>
            <a:endParaRPr lang="sr-Cyrl-RS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sr-Cyrl-RS" altLang="en-US" sz="1600">
                <a:latin typeface="Times New Roman" panose="02020603050405020304" charset="0"/>
                <a:cs typeface="Times New Roman" panose="02020603050405020304" charset="0"/>
              </a:rPr>
              <a:t>Ира је наставница руског језика из Москве која на  </a:t>
            </a:r>
            <a:r>
              <a:rPr lang="sr-Latn-RS" altLang="sr-Cyrl-RS" sz="1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YouTube </a:t>
            </a:r>
            <a:r>
              <a:rPr lang="sr-Cyrl-RS" altLang="sr-Latn-RS" sz="1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каналу држи предавања из руског језика. Ово је њен канал. </a:t>
            </a:r>
            <a:endParaRPr lang="sr-Cyrl-RS" altLang="sr-Latn-RS" sz="16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Content Placeholder 8" descr="Screenshot_2020-05-19 безУМНЫЙ МАКС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11760" y="2273935"/>
            <a:ext cx="5885815" cy="4398010"/>
          </a:xfrm>
          <a:prstGeom prst="rect">
            <a:avLst/>
          </a:prstGeom>
        </p:spPr>
      </p:pic>
      <p:pic>
        <p:nvPicPr>
          <p:cNvPr id="15" name="Content Placeholder 14" descr="Screenshot_ Ира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2274570"/>
            <a:ext cx="5598795" cy="43973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sr-Cyrl-RS" altLang="en-US" sz="3600">
                <a:latin typeface="Times New Roman" panose="02020603050405020304" charset="0"/>
                <a:cs typeface="Times New Roman" panose="02020603050405020304" charset="0"/>
              </a:rPr>
              <a:t>Наставу на даљину  реализујем путем блога и школске платформе. </a:t>
            </a:r>
            <a:endParaRPr lang="sr-Cyrl-RS" alt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691640"/>
            <a:ext cx="10925175" cy="4895215"/>
          </a:xfrm>
        </p:spPr>
        <p:txBody>
          <a:bodyPr>
            <a:normAutofit lnSpcReduction="20000"/>
          </a:bodyPr>
          <a:p>
            <a:pPr marL="0" indent="0" algn="just">
              <a:buNone/>
            </a:pPr>
            <a:r>
              <a:rPr lang="sr-Cyrl-RS" altLang="en-US" sz="2400">
                <a:latin typeface="Times New Roman" panose="02020603050405020304" charset="0"/>
                <a:cs typeface="Times New Roman" panose="02020603050405020304" charset="0"/>
              </a:rPr>
              <a:t>Блог користим у раду са ученицима</a:t>
            </a:r>
            <a:r>
              <a:rPr lang="sr-Latn-RS" altLang="sr-Cyrl-RS" sz="2400"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sr-Cyrl-RS" altLang="sr-Cyrl-RS" sz="2400">
                <a:latin typeface="Times New Roman" panose="02020603050405020304" charset="0"/>
                <a:cs typeface="Times New Roman" panose="02020603050405020304" charset="0"/>
              </a:rPr>
              <a:t>ама</a:t>
            </a:r>
            <a:r>
              <a:rPr lang="sr-Cyrl-RS" altLang="en-US" sz="2400">
                <a:latin typeface="Times New Roman" panose="02020603050405020304" charset="0"/>
                <a:cs typeface="Times New Roman" panose="02020603050405020304" charset="0"/>
              </a:rPr>
              <a:t> од 2012. године. Ово је само наставак учења у другачијим околностима. На блогу и школској платформи се налазе све активности од 5. до 8. разреда. Ученици/це могу да се враћају на претходне лекције и да се подсете шта смо све радили и да прегледају више пута.</a:t>
            </a:r>
            <a:endParaRPr lang="sr-Cyrl-RS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sr-Cyrl-RS" altLang="en-US" sz="2400">
                <a:latin typeface="Times New Roman" panose="02020603050405020304" charset="0"/>
                <a:cs typeface="Times New Roman" panose="02020603050405020304" charset="0"/>
              </a:rPr>
              <a:t>Сада користим и школску платформу.</a:t>
            </a:r>
            <a:endParaRPr lang="sr-Cyrl-RS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sr-Cyrl-RS" altLang="en-US" sz="2400">
                <a:latin typeface="Times New Roman" panose="02020603050405020304" charset="0"/>
                <a:cs typeface="Times New Roman" panose="02020603050405020304" charset="0"/>
              </a:rPr>
              <a:t>Блог: </a:t>
            </a:r>
            <a:r>
              <a:rPr lang="sr-Cyrl-RS" altLang="en-US" sz="2400">
                <a:latin typeface="Times New Roman" panose="02020603050405020304" charset="0"/>
                <a:cs typeface="Times New Roman" panose="02020603050405020304" charset="0"/>
                <a:hlinkClick r:id="rId1"/>
              </a:rPr>
              <a:t>http://dragaddd.blogspot.com/</a:t>
            </a:r>
            <a:endParaRPr lang="sr-Cyrl-RS" altLang="en-US" sz="2400">
              <a:latin typeface="Times New Roman" panose="02020603050405020304" charset="0"/>
              <a:cs typeface="Times New Roman" panose="02020603050405020304" charset="0"/>
              <a:hlinkClick r:id="rId1"/>
            </a:endParaRPr>
          </a:p>
          <a:p>
            <a:pPr marL="0" indent="0" algn="just">
              <a:buNone/>
            </a:pPr>
            <a:r>
              <a:rPr lang="sr-Cyrl-RS" altLang="en-US" sz="2400">
                <a:latin typeface="Times New Roman" panose="02020603050405020304" charset="0"/>
                <a:cs typeface="Times New Roman" panose="02020603050405020304" charset="0"/>
              </a:rPr>
              <a:t>Школска платформа: </a:t>
            </a:r>
            <a:r>
              <a:rPr lang="sr-Cyrl-RS" altLang="en-US" sz="2400">
                <a:latin typeface="Times New Roman" panose="02020603050405020304" charset="0"/>
                <a:cs typeface="Times New Roman" panose="02020603050405020304" charset="0"/>
                <a:hlinkClick r:id="rId2"/>
              </a:rPr>
              <a:t>http://moodle.os-natajelicic.edu.rs/</a:t>
            </a:r>
            <a:endParaRPr lang="sr-Cyrl-RS" altLang="en-US" sz="2400">
              <a:latin typeface="Times New Roman" panose="02020603050405020304" charset="0"/>
              <a:cs typeface="Times New Roman" panose="02020603050405020304" charset="0"/>
              <a:hlinkClick r:id="rId2"/>
            </a:endParaRPr>
          </a:p>
          <a:p>
            <a:pPr marL="0" indent="0" algn="just">
              <a:buNone/>
            </a:pPr>
            <a:r>
              <a:rPr lang="sr-Cyrl-RS" altLang="en-US" sz="2400">
                <a:latin typeface="Times New Roman" panose="02020603050405020304" charset="0"/>
                <a:cs typeface="Times New Roman" panose="02020603050405020304" charset="0"/>
              </a:rPr>
              <a:t>Видео лекције Макса и Ире помажу да ученицима/ама на једноставан начин дам објашњења и вежбања из граматике, а вршњачко учење је вишеструко корисно. Како то изгледа?</a:t>
            </a:r>
            <a:endParaRPr lang="sr-Cyrl-RS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  <a:hlinkClick r:id="rId3" action="ppaction://hlinkfile"/>
              </a:rPr>
              <a:t>https://www.youtube.com/watch?v=0Rx7iN9hdus&amp;list=PLIzmbKK6N-pfbFVQfUHNPXj8w3cTsMobI</a:t>
            </a:r>
            <a:endParaRPr lang="sr-Cyrl-RS" altLang="en-US" sz="2000">
              <a:latin typeface="Times New Roman" panose="02020603050405020304" charset="0"/>
              <a:cs typeface="Times New Roman" panose="02020603050405020304" charset="0"/>
              <a:hlinkClick r:id="rId3" action="ppaction://hlinkfile"/>
            </a:endParaRPr>
          </a:p>
          <a:p>
            <a:pPr marL="0" indent="0" algn="just">
              <a:buNone/>
            </a:pPr>
            <a:endParaRPr lang="sr-Cyrl-RS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  <a:hlinkClick r:id="rId4" action="ppaction://hlinkfile"/>
              </a:rPr>
              <a:t>https://www.youtube.com/watch?v=6X53Eb5r57g&amp;list=PLc3zFP8WZN99JmJn5EpLolnhRNMdFZIxX&amp;index=17&amp;t=0s</a:t>
            </a:r>
            <a:endParaRPr lang="sr-Cyrl-RS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105"/>
            <a:ext cx="10515600" cy="933450"/>
          </a:xfrm>
        </p:spPr>
        <p:txBody>
          <a:bodyPr/>
          <a:p>
            <a:pPr algn="ctr"/>
            <a:r>
              <a:rPr lang="sr-Cyrl-RS" altLang="en-US" sz="3600">
                <a:latin typeface="Times New Roman" panose="02020603050405020304" charset="0"/>
                <a:cs typeface="Times New Roman" panose="02020603050405020304" charset="0"/>
              </a:rPr>
              <a:t>Како функционише настава на даљину?</a:t>
            </a:r>
            <a:endParaRPr lang="sr-Cyrl-RS" alt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810895"/>
            <a:ext cx="11394440" cy="5848985"/>
          </a:xfrm>
        </p:spPr>
        <p:txBody>
          <a:bodyPr>
            <a:normAutofit lnSpcReduction="10000"/>
          </a:bodyPr>
          <a:p>
            <a:pPr algn="just">
              <a:buFont typeface="Wingdings" panose="05000000000000000000" charset="0"/>
              <a:buChar char="ü"/>
            </a:pP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На блогу и школској платформи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својим ученицима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/ама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постављам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упутства 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за рад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текстове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 фотографије, интерактивне игре, видео лекције, квизове, приче у сликама, ребусе, ппт презентације, тестове, упитнике, осмосмерке, вежбања, линкове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и објашњења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Упућујем их и на дигитални уџбеник у ком такође имају корисна вежбања.</a:t>
            </a:r>
            <a:endParaRPr lang="sr-Cyrl-RS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Font typeface="Wingdings" panose="05000000000000000000" charset="0"/>
              <a:buNone/>
            </a:pP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buFont typeface="Wingdings" panose="05000000000000000000" charset="0"/>
              <a:buChar char="ü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Ученици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/це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 самостално уче  користећи 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постављене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материјале, 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раде вежбања, квизове, тестове, уче песмице, певају, уче лексику, граматику, дијалоге. Веома им помаже што видео, а и целе лекције могу више пута да гледају и да се враћају на објашњења. Различите активности и разноврсност материјала чини да им учење буде интересантно и једноставно.</a:t>
            </a:r>
            <a:endParaRPr lang="sr-Cyrl-RS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Font typeface="Wingdings" panose="05000000000000000000" charset="0"/>
              <a:buNone/>
            </a:pPr>
            <a:endParaRPr lang="sr-Cyrl-RS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buFont typeface="Wingdings" panose="05000000000000000000" charset="0"/>
              <a:buChar char="ü"/>
            </a:pP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Консултације су путем мејла, на школској платформи или телефоном. Детаљне повратне информације са упутством за даљи рад шаљем мејлом. Ученици/це уче уз помоћ датог материјала, шаљу радове мејлом, раде на интернету, или школској платформи.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Font typeface="Wingdings" panose="05000000000000000000" charset="0"/>
              <a:buNone/>
            </a:pP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buFont typeface="Wingdings" panose="05000000000000000000" charset="0"/>
              <a:buChar char="ü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Водим евиденцију о активностима и постигнућ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има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ученика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/ца (за сваког ученика/цу  имам посебан фолдер где чувам сваки рад и повратну информацију о раду ученика/ца)</a:t>
            </a:r>
            <a:endParaRPr lang="sr-Cyrl-RS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Font typeface="Wingdings" panose="05000000000000000000" charset="0"/>
              <a:buNone/>
            </a:pPr>
            <a:endParaRPr lang="sr-Cyrl-RS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buFont typeface="Wingdings" panose="05000000000000000000" charset="0"/>
              <a:buChar char="ü"/>
            </a:pP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Ученицима/ама који раде по ИОП-у шаљем прилагођене задатке и материјал за учење на мејл родитеља.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buNone/>
            </a:pP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770" y="365125"/>
            <a:ext cx="10781030" cy="971550"/>
          </a:xfrm>
        </p:spPr>
        <p:txBody>
          <a:bodyPr>
            <a:normAutofit fontScale="90000"/>
          </a:bodyPr>
          <a:p>
            <a:br>
              <a:rPr lang="sr-Cyrl-R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sr-Cyrl-R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 реализцију наставе на даљину користим платформе и веб алате</a:t>
            </a:r>
            <a:r>
              <a:rPr lang="sr-Latn-R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br>
              <a:rPr lang="sr-Latn-RS" sz="3600" dirty="0">
                <a:latin typeface="Times New Roman" panose="02020603050405020304" charset="0"/>
                <a:cs typeface="Times New Roman" panose="02020603050405020304" charset="0"/>
              </a:rPr>
            </a:b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5" y="1336040"/>
            <a:ext cx="11441430" cy="5142865"/>
          </a:xfrm>
        </p:spPr>
        <p:txBody>
          <a:bodyPr>
            <a:normAutofit fontScale="90000" lnSpcReduction="10000"/>
          </a:bodyPr>
          <a:p>
            <a:pPr marL="0" indent="0">
              <a:buNone/>
            </a:pPr>
            <a:r>
              <a:rPr lang="sr-Cyrl-R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Блог: </a:t>
            </a:r>
            <a:r>
              <a:rPr lang="sr-Cyrl-RS" sz="2000" dirty="0">
                <a:latin typeface="Times New Roman" panose="02020603050405020304" charset="0"/>
                <a:cs typeface="Times New Roman" panose="02020603050405020304" charset="0"/>
                <a:sym typeface="+mn-ea"/>
                <a:hlinkClick r:id="rId1"/>
              </a:rPr>
              <a:t>http://dragaddd.blogspot.com/2020/05/5-18.html</a:t>
            </a:r>
            <a:endParaRPr lang="sr-Cyrl-RS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sr-Latn-R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Moodle </a:t>
            </a:r>
            <a:r>
              <a:rPr lang="sr-Cyrl-R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платформу : </a:t>
            </a:r>
            <a:r>
              <a:rPr lang="sr-Cyrl-RS" sz="2000" dirty="0">
                <a:latin typeface="Times New Roman" panose="02020603050405020304" charset="0"/>
                <a:cs typeface="Times New Roman" panose="02020603050405020304" charset="0"/>
                <a:sym typeface="+mn-ea"/>
                <a:hlinkClick r:id="rId2"/>
              </a:rPr>
              <a:t>http://moodle.os-natajelicic.edu.rs/my/</a:t>
            </a:r>
            <a:endParaRPr lang="sr-Cyrl-RS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sr-Cyrl-R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Видео лекције </a:t>
            </a:r>
            <a:r>
              <a:rPr lang="sr-Latn-R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YouTube </a:t>
            </a:r>
            <a:r>
              <a:rPr lang="sr-Cyrl-RS" altLang="sr-Latn-R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(Макс и Ира)</a:t>
            </a:r>
            <a:endParaRPr lang="sr-Latn-RS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sr-Cyrl-RS" altLang="sr-Latn-R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Пример: </a:t>
            </a:r>
            <a:r>
              <a:rPr lang="sr-Cyrl-RS" altLang="sr-Latn-RS" sz="1800" dirty="0">
                <a:latin typeface="Times New Roman" panose="02020603050405020304" charset="0"/>
                <a:cs typeface="Times New Roman" panose="02020603050405020304" charset="0"/>
                <a:sym typeface="+mn-ea"/>
                <a:hlinkClick r:id="rId3" action="ppaction://hlinkfile"/>
              </a:rPr>
              <a:t>https://youtu.be/0Rx7iN9hdus</a:t>
            </a:r>
            <a:endParaRPr lang="sr-Cyrl-RS" altLang="sr-Latn-RS" sz="1800" dirty="0">
              <a:latin typeface="Times New Roman" panose="02020603050405020304" charset="0"/>
              <a:cs typeface="Times New Roman" panose="02020603050405020304" charset="0"/>
              <a:sym typeface="+mn-ea"/>
              <a:hlinkClick r:id="rId3" action="ppaction://hlinkfile"/>
            </a:endParaRPr>
          </a:p>
          <a:p>
            <a:pPr marL="0" indent="0">
              <a:buNone/>
            </a:pPr>
            <a:r>
              <a:rPr lang="sr-Cyrl-R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Интерактивне вежбе</a:t>
            </a:r>
            <a:endParaRPr lang="sr-Cyrl-RS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sr-Cyrl-RS" altLang="sr-Latn-R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Пример: </a:t>
            </a:r>
            <a:r>
              <a:rPr lang="sr-Cyrl-RS" altLang="sr-Latn-RS" sz="1800" dirty="0">
                <a:latin typeface="Times New Roman" panose="02020603050405020304" charset="0"/>
                <a:cs typeface="Times New Roman" panose="02020603050405020304" charset="0"/>
                <a:sym typeface="+mn-ea"/>
                <a:hlinkClick r:id="rId4" action="ppaction://hlinkfile"/>
              </a:rPr>
              <a:t>https://solnet.ee/games/g1_g84</a:t>
            </a:r>
            <a:endParaRPr lang="sr-Cyrl-RS" altLang="sr-Latn-RS" sz="1800" dirty="0">
              <a:latin typeface="Times New Roman" panose="02020603050405020304" charset="0"/>
              <a:cs typeface="Times New Roman" panose="02020603050405020304" charset="0"/>
              <a:sym typeface="+mn-ea"/>
              <a:hlinkClick r:id="rId4" action="ppaction://hlinkfile"/>
            </a:endParaRPr>
          </a:p>
          <a:p>
            <a:pPr marL="0" indent="0">
              <a:buNone/>
            </a:pPr>
            <a:r>
              <a:rPr lang="sr-Latn-R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Google </a:t>
            </a:r>
            <a:r>
              <a:rPr lang="sr-Cyrl-R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тестове</a:t>
            </a:r>
            <a:endParaRPr lang="sr-Cyrl-R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Пример: </a:t>
            </a: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  <a:hlinkClick r:id="rId5" action="ppaction://hlinkfile"/>
              </a:rPr>
              <a:t>https://docs.google.com/forms/d/e/1FAIpQLSdBitpPDwfdXMGfberWeR3vtPV4K-CLkn5d6FMbalgCrHZ0yQ/viewform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  <a:hlinkClick r:id="rId5" action="ppaction://hlinkfile"/>
            </a:endParaRPr>
          </a:p>
          <a:p>
            <a:pPr marL="0" indent="0">
              <a:buNone/>
            </a:pP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Квизове</a:t>
            </a:r>
            <a:endParaRPr lang="sr-Cyrl-RS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Пример: </a:t>
            </a: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  <a:hlinkClick r:id="rId6" action="ppaction://hlinkfile"/>
              </a:rPr>
              <a:t>https://quizizz.com/join/quiz/5ea6fcb83888e8001b48c3f4/start?studentShare=true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  <a:hlinkClick r:id="rId6" action="ppaction://hlinkfile"/>
            </a:endParaRPr>
          </a:p>
          <a:p>
            <a:pPr marL="0" indent="0">
              <a:buNone/>
            </a:pP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  <a:hlinkClick r:id="rId7" tooltip="" action="ppaction://hlinkfile"/>
              </a:rPr>
              <a:t>https://create.kahoot.it/details/1c29659e-6f2c-4237-98dd-a13235a7bd7f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  <a:hlinkClick r:id="rId7" tooltip="" action="ppaction://hlinkfile"/>
            </a:endParaRPr>
          </a:p>
          <a:p>
            <a:pPr marL="0" indent="0">
              <a:buNone/>
            </a:pP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  <a:hlinkClick r:id="rId8" tooltip="" action="ppaction://hlinkfile"/>
              </a:rPr>
              <a:t> https://wordwall.net/sr/resource/2508802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  <a:hlinkClick r:id="rId8" tooltip="" action="ppaction://hlinkfile"/>
            </a:endParaRPr>
          </a:p>
          <a:p>
            <a:pPr marL="0" indent="0">
              <a:buNone/>
            </a:pPr>
            <a:r>
              <a:rPr lang="sr-Latn-R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Google </a:t>
            </a:r>
            <a:r>
              <a:rPr lang="sr-Cyrl-RS" altLang="sr-Latn-R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упитнике </a:t>
            </a:r>
            <a:endParaRPr lang="sr-Cyrl-RS" altLang="sr-Latn-RS" sz="2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sr-Cyrl-RS" altLang="sr-Latn-RS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Пример: </a:t>
            </a:r>
            <a:r>
              <a:rPr lang="sr-Cyrl-RS" altLang="sr-Latn-RS" sz="1800" dirty="0">
                <a:latin typeface="Times New Roman" panose="02020603050405020304" charset="0"/>
                <a:cs typeface="Times New Roman" panose="02020603050405020304" charset="0"/>
                <a:sym typeface="+mn-ea"/>
                <a:hlinkClick r:id="rId9" action="ppaction://hlinkfile"/>
              </a:rPr>
              <a:t>https://docs.google.com/forms/d/1NMJnsDYfH25PGX7hij0wdpVm-O_4_J93dEfee3gZDPs/viewform?edit_requested=true</a:t>
            </a:r>
            <a:endParaRPr lang="sr-Cyrl-RS" altLang="sr-Latn-RS" sz="18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7545"/>
          </a:xfrm>
        </p:spPr>
        <p:txBody>
          <a:bodyPr/>
          <a:p>
            <a:r>
              <a:rPr lang="sr-Cyrl-RS" altLang="en-US" sz="2800">
                <a:latin typeface="Times New Roman" panose="02020603050405020304" charset="0"/>
                <a:cs typeface="Times New Roman" panose="02020603050405020304" charset="0"/>
              </a:rPr>
              <a:t>Неколико ученичких радова:</a:t>
            </a:r>
            <a:endParaRPr lang="sr-Cyrl-RS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0625"/>
            <a:ext cx="10515600" cy="4986655"/>
          </a:xfrm>
        </p:spPr>
        <p:txBody>
          <a:bodyPr/>
          <a:p>
            <a:pPr>
              <a:buFont typeface="Wingdings" panose="05000000000000000000" charset="0"/>
              <a:buChar char="ü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hlinkClick r:id="rId1" tooltip="" action="ppaction://hlinkfile"/>
              </a:rPr>
              <a:t>https://drive.google.com/file/d/1AAsaUpba_dhCHDG4KfrcqxEB4bhxwJU6/view?usp=sharing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Wingdings" panose="05000000000000000000" charset="0"/>
              <a:buChar char="ü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hlinkClick r:id="rId2" action="ppaction://hlinkfile"/>
              </a:rPr>
              <a:t>https://drive.google.com/file/d/1xFizXkR5woueyPiPcxwbE_-TTXH0QZ1o/view?usp=sharing</a:t>
            </a:r>
            <a:endParaRPr lang="en-US" sz="2000">
              <a:latin typeface="Times New Roman" panose="02020603050405020304" charset="0"/>
              <a:cs typeface="Times New Roman" panose="02020603050405020304" charset="0"/>
              <a:hlinkClick r:id="rId2" action="ppaction://hlinkfile"/>
            </a:endParaRPr>
          </a:p>
          <a:p>
            <a:pPr>
              <a:buFont typeface="Wingdings" panose="05000000000000000000" charset="0"/>
              <a:buChar char="ü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hlinkClick r:id="rId3" action="ppaction://hlinkfile"/>
              </a:rPr>
              <a:t>https://drive.google.com/file/d/1g90DatMsCVF9iZpp9ramaa86mofwDMxb/view?usp=sharing</a:t>
            </a:r>
            <a:endParaRPr lang="en-US" sz="2000">
              <a:latin typeface="Times New Roman" panose="02020603050405020304" charset="0"/>
              <a:cs typeface="Times New Roman" panose="02020603050405020304" charset="0"/>
              <a:hlinkClick r:id="rId3" action="ppaction://hlinkfile"/>
            </a:endParaRPr>
          </a:p>
          <a:p>
            <a:pPr>
              <a:buFont typeface="Wingdings" panose="05000000000000000000" charset="0"/>
              <a:buChar char="ü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hlinkClick r:id="rId4" action="ppaction://hlinkfile"/>
              </a:rPr>
              <a:t>https://drive.google.com/file/d/19HoQU4Bhf2GJmKS1tpeFKENM1RjM60Ag/view?usp=sharing</a:t>
            </a:r>
            <a:endParaRPr lang="en-US" sz="2000">
              <a:latin typeface="Times New Roman" panose="02020603050405020304" charset="0"/>
              <a:cs typeface="Times New Roman" panose="02020603050405020304" charset="0"/>
              <a:hlinkClick r:id="rId4" action="ppaction://hlinkfile"/>
            </a:endParaRPr>
          </a:p>
          <a:p>
            <a:pPr>
              <a:buFont typeface="Wingdings" panose="05000000000000000000" charset="0"/>
              <a:buChar char="ü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hlinkClick r:id="rId5" action="ppaction://hlinkfile"/>
              </a:rPr>
              <a:t>https://drive.google.com/file/d/1WMMDAO7te287EgshB5Tbx0o_mKk8xtJ5/view?usp=sharing</a:t>
            </a:r>
            <a:endParaRPr lang="en-US" sz="2000">
              <a:latin typeface="Times New Roman" panose="02020603050405020304" charset="0"/>
              <a:cs typeface="Times New Roman" panose="02020603050405020304" charset="0"/>
              <a:hlinkClick r:id="rId5" action="ppaction://hlinkfile"/>
            </a:endParaRPr>
          </a:p>
          <a:p>
            <a:pPr>
              <a:buFont typeface="Wingdings" panose="05000000000000000000" charset="0"/>
              <a:buChar char="ü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hlinkClick r:id="rId6" action="ppaction://hlinkfile"/>
              </a:rPr>
              <a:t>https://drive.google.com/file/d/1aS1fgYw61A9pg3Ev09YO5Fa3_nlOLj0E/view?usp=sharing</a:t>
            </a:r>
            <a:endParaRPr lang="en-US" sz="2000">
              <a:latin typeface="Times New Roman" panose="02020603050405020304" charset="0"/>
              <a:cs typeface="Times New Roman" panose="02020603050405020304" charset="0"/>
              <a:hlinkClick r:id="rId6" action="ppaction://hlinkfile"/>
            </a:endParaRPr>
          </a:p>
          <a:p>
            <a:pPr>
              <a:buFont typeface="Wingdings" panose="05000000000000000000" charset="0"/>
              <a:buChar char="ü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hlinkClick r:id="rId7" action="ppaction://hlinkfile"/>
              </a:rPr>
              <a:t>https://drive.google.com/file/d/1r4Kmw26OmDcKpy6Dpd5y8q8Naj8uIVV1/view?usp=sharing</a:t>
            </a:r>
            <a:endParaRPr lang="en-US" sz="2000">
              <a:latin typeface="Times New Roman" panose="02020603050405020304" charset="0"/>
              <a:cs typeface="Times New Roman" panose="02020603050405020304" charset="0"/>
              <a:hlinkClick r:id="rId7" action="ppaction://hlinkfile"/>
            </a:endParaRPr>
          </a:p>
          <a:p>
            <a:pPr>
              <a:buFont typeface="Wingdings" panose="05000000000000000000" charset="0"/>
              <a:buChar char="ü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hlinkClick r:id="rId8" action="ppaction://hlinkfile"/>
              </a:rPr>
              <a:t>https://drive.google.com/file/d/1i79eI6YqTlNlTXHsnLMz0tWp80Pi_QLU/view?usp=sharing</a:t>
            </a:r>
            <a:endParaRPr lang="en-US" sz="2000">
              <a:latin typeface="Times New Roman" panose="02020603050405020304" charset="0"/>
              <a:cs typeface="Times New Roman" panose="02020603050405020304" charset="0"/>
              <a:hlinkClick r:id="rId8" action="ppaction://hlinkfile"/>
            </a:endParaRPr>
          </a:p>
          <a:p>
            <a:pPr>
              <a:buFont typeface="Wingdings" panose="05000000000000000000" charset="0"/>
              <a:buChar char="ü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hlinkClick r:id="rId9" action="ppaction://hlinkfile"/>
              </a:rPr>
              <a:t>https://drive.google.com/file/d/1ye-LqmsYACw2qKiHxgetOJHZ3K6U9I_W/view?usp=sharing</a:t>
            </a:r>
            <a:endParaRPr lang="en-US" sz="2000">
              <a:latin typeface="Times New Roman" panose="02020603050405020304" charset="0"/>
              <a:cs typeface="Times New Roman" panose="02020603050405020304" charset="0"/>
              <a:hlinkClick r:id="rId9" action="ppaction://hlinkfile"/>
            </a:endParaRPr>
          </a:p>
          <a:p>
            <a:pPr>
              <a:buFont typeface="Wingdings" panose="05000000000000000000" charset="0"/>
              <a:buChar char="ü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hlinkClick r:id="rId10" action="ppaction://hlinkfile"/>
              </a:rPr>
              <a:t>https://drive.google.com/file/d/1MkEQQYzu09AHBL0ODfe5z1xez_D0ieAa/view?usp=sharing</a:t>
            </a:r>
            <a:endParaRPr lang="en-US" sz="2000">
              <a:latin typeface="Times New Roman" panose="02020603050405020304" charset="0"/>
              <a:cs typeface="Times New Roman" panose="02020603050405020304" charset="0"/>
              <a:hlinkClick r:id="rId10" action="ppaction://hlinkfile"/>
            </a:endParaRPr>
          </a:p>
          <a:p>
            <a:pPr>
              <a:buFont typeface="Wingdings" panose="05000000000000000000" charset="0"/>
              <a:buChar char="ü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hlinkClick r:id="rId11" action="ppaction://hlinkfile"/>
              </a:rPr>
              <a:t>https://drive.google.com/file/d/1lSxz1CpFCdhW_F6eey47hZzTEkm__KiB/view?usp=sharing</a:t>
            </a:r>
            <a:endParaRPr lang="en-US" sz="2000">
              <a:latin typeface="Times New Roman" panose="02020603050405020304" charset="0"/>
              <a:cs typeface="Times New Roman" panose="02020603050405020304" charset="0"/>
              <a:hlinkClick r:id="rId11" action="ppaction://hlinkfile"/>
            </a:endParaRPr>
          </a:p>
          <a:p>
            <a:pPr>
              <a:buFont typeface="Wingdings" panose="05000000000000000000" charset="0"/>
              <a:buChar char="ü"/>
            </a:pPr>
            <a:r>
              <a:rPr lang="en-US" sz="2000">
                <a:latin typeface="Times New Roman" panose="02020603050405020304" charset="0"/>
                <a:cs typeface="Times New Roman" panose="02020603050405020304" charset="0"/>
                <a:hlinkClick r:id="rId12" action="ppaction://hlinkfile"/>
              </a:rPr>
              <a:t>https://drive.google.com/file/d/1ThD5r0F3nlyptN8KnCw1dujCz7ctAUm6/view?usp=sharing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865"/>
            <a:ext cx="10515600" cy="828040"/>
          </a:xfrm>
        </p:spPr>
        <p:txBody>
          <a:bodyPr>
            <a:normAutofit/>
          </a:bodyPr>
          <a:p>
            <a:r>
              <a:rPr lang="sr-Cyrl-RS" altLang="en-US" sz="3600">
                <a:latin typeface="Times New Roman" panose="02020603050405020304" charset="0"/>
                <a:cs typeface="Times New Roman" panose="02020603050405020304" charset="0"/>
              </a:rPr>
              <a:t>Овде ћу приказати један пример.</a:t>
            </a:r>
            <a:endParaRPr lang="sr-Cyrl-RS" alt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120" y="891540"/>
            <a:ext cx="11028680" cy="5754370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sr-Cyrl-RS" altLang="en-US" sz="2400">
                <a:latin typeface="Times New Roman" panose="02020603050405020304" charset="0"/>
                <a:cs typeface="Times New Roman" panose="02020603050405020304" charset="0"/>
              </a:rPr>
              <a:t>Т</a:t>
            </a: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</a:rPr>
              <a:t>ема: Праздники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</a:rPr>
              <a:t>Наставна јединица: </a:t>
            </a:r>
            <a:r>
              <a:rPr lang="sr-Cyrl-RS" altLang="en-US" sz="1800" b="1">
                <a:latin typeface="Times New Roman" panose="02020603050405020304" charset="0"/>
                <a:cs typeface="Times New Roman" panose="02020603050405020304" charset="0"/>
              </a:rPr>
              <a:t>Подраки - День рождения</a:t>
            </a:r>
            <a:endParaRPr lang="sr-Cyrl-RS" altLang="en-US" sz="18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</a:rPr>
              <a:t>Разред: пети (прва година учења)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sr-Cyrl-RS" altLang="en-US" sz="1800" b="1">
                <a:latin typeface="Times New Roman" panose="02020603050405020304" charset="0"/>
                <a:cs typeface="Times New Roman" panose="02020603050405020304" charset="0"/>
              </a:rPr>
              <a:t>Циљ: 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Wingdings" panose="05000000000000000000" charset="0"/>
              <a:buChar char="ü"/>
            </a:pP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</a:rPr>
              <a:t>усвајање лексике у вези са поклонима и рођенданом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Wingdings" panose="05000000000000000000" charset="0"/>
              <a:buChar char="ü"/>
            </a:pP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</a:rPr>
              <a:t>усвајање правила лепог понашања у гостима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Wingdings" panose="05000000000000000000" charset="0"/>
              <a:buChar char="ü"/>
            </a:pP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</a:rPr>
              <a:t>развијање међупредметних компетенција ( за учење, комуникација, дигитална)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Wingdings" panose="05000000000000000000" charset="0"/>
              <a:buChar char="ü"/>
            </a:pP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Wingdings" panose="05000000000000000000" charset="0"/>
              <a:buNone/>
            </a:pPr>
            <a:r>
              <a:rPr lang="sr-Cyrl-RS" altLang="en-US" sz="1800" b="1">
                <a:latin typeface="Times New Roman" panose="02020603050405020304" charset="0"/>
                <a:cs typeface="Times New Roman" panose="02020603050405020304" charset="0"/>
              </a:rPr>
              <a:t>Исходи:</a:t>
            </a: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</a:rPr>
              <a:t> ученици/це ће бити у стању да 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Wingdings" panose="05000000000000000000" charset="0"/>
              <a:buChar char="ü"/>
            </a:pP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</a:rPr>
              <a:t> честитају рођендан на руском језику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Wingdings" panose="05000000000000000000" charset="0"/>
              <a:buChar char="ü"/>
            </a:pP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</a:rPr>
              <a:t> користе називе поклона на руском језику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Wingdings" panose="05000000000000000000" charset="0"/>
              <a:buChar char="ü"/>
            </a:pP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</a:rPr>
              <a:t>примењују правила лепог понашања у гостима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Wingdings" panose="05000000000000000000" charset="0"/>
              <a:buChar char="ü"/>
            </a:pP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</a:rPr>
              <a:t>на руском отпевају песмицу посвећену рођендану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Wingdings" panose="05000000000000000000" charset="0"/>
              <a:buChar char="ü"/>
            </a:pP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Wingdings" panose="05000000000000000000" charset="0"/>
              <a:buNone/>
            </a:pP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</a:rPr>
              <a:t>Корелација: српски језик, музичка култура, информатика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Font typeface="Wingdings" panose="05000000000000000000" charset="0"/>
              <a:buNone/>
            </a:pP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5" y="79375"/>
            <a:ext cx="6349365" cy="664210"/>
          </a:xfrm>
        </p:spPr>
        <p:txBody>
          <a:bodyPr/>
          <a:p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</a:rPr>
              <a:t>Како изгледа лекција?</a:t>
            </a:r>
            <a:endParaRPr lang="sr-Cyrl-RS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Placeholder 3" descr="Screenshot_2020-05-18 Активност за 5 разред од 18 маја - Подарки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7310120" y="176530"/>
            <a:ext cx="4678045" cy="668528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51460" y="942340"/>
            <a:ext cx="6926580" cy="5788660"/>
          </a:xfrm>
        </p:spPr>
        <p:txBody>
          <a:bodyPr>
            <a:normAutofit lnSpcReduction="20000"/>
          </a:bodyPr>
          <a:p>
            <a:pPr algn="just"/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Линк ка лекцији: 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  <a:hlinkClick r:id="rId2"/>
              </a:rPr>
              <a:t>http://dragaddd.blogspot.com/2020/05/5-18.html</a:t>
            </a:r>
            <a:endParaRPr lang="sr-Cyrl-RS" altLang="en-US" sz="2000">
              <a:latin typeface="Times New Roman" panose="02020603050405020304" charset="0"/>
              <a:cs typeface="Times New Roman" panose="02020603050405020304" charset="0"/>
              <a:hlinkClick r:id="rId2"/>
            </a:endParaRPr>
          </a:p>
          <a:p>
            <a:pPr algn="just"/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На блог и платформу је постављен материјал који поступно води ученике/це кроз лекцију. На почетку је написано шта ћемо учити у овој лекцији, шта је потребно да ураде и шта ће имати за домаћи задатак (како се на руском честита рођендан, која су правила понашања у гостима, који изрази се користе и називи поклона). Затим је дат видео са песмицом и текстом коју треба да науче и караоке. За ученицу која свира клавир дате су ноте и њен задатак је да одсвира песмицу и снимак пошаље. Остали такође могу да пошаљу снимак свога певања. Мој план је да све њихове снимке обрадим и саставим у један заједнички који ћемо објавити на </a:t>
            </a:r>
            <a:r>
              <a:rPr lang="sr-Latn-RS" altLang="en-US" sz="2000">
                <a:latin typeface="Times New Roman" panose="02020603050405020304" charset="0"/>
                <a:cs typeface="Times New Roman" panose="02020603050405020304" charset="0"/>
              </a:rPr>
              <a:t>YouTube 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каналу. Ученици/це који раде по ИОП-у израђују и пишу честитку за рођендан.</a:t>
            </a:r>
            <a:endParaRPr lang="sr-Cyrl-RS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Исидорин рад - песма: </a:t>
            </a: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  <a:hlinkClick r:id="rId3" tooltip="" action="ppaction://hlinkfile"/>
              </a:rPr>
              <a:t>https://drive.google.com/file/d/1AAsaUpba_dhCHDG4KfrcqxEB4bhxwJU6/view?usp=sharing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Провера усвојености лексике је уз помоћ квиза и осмосмерке: </a:t>
            </a: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  <a:hlinkClick r:id="rId4" action="ppaction://hlinkfile"/>
              </a:rPr>
              <a:t>https://quizizz.com/join/quiz/5ca6498a2a10af001a8b0bb7/start?referrer=5e41a0b7d7db5a001b819807</a:t>
            </a: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Подарки</a:t>
            </a:r>
            <a:endParaRPr lang="sr-Cyrl-RS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</a:rPr>
              <a:t>Угадай подарки! </a:t>
            </a:r>
            <a:r>
              <a:rPr lang="sr-Cyrl-RS" altLang="en-US" sz="2000">
                <a:latin typeface="Times New Roman" panose="02020603050405020304" charset="0"/>
                <a:cs typeface="Times New Roman" panose="02020603050405020304" charset="0"/>
                <a:hlinkClick r:id="rId5" action="ppaction://hlinkfile"/>
              </a:rPr>
              <a:t> </a:t>
            </a:r>
            <a:r>
              <a:rPr lang="sr-Cyrl-RS" altLang="en-US" sz="1800">
                <a:latin typeface="Times New Roman" panose="02020603050405020304" charset="0"/>
                <a:cs typeface="Times New Roman" panose="02020603050405020304" charset="0"/>
                <a:hlinkClick r:id="rId5" action="ppaction://hlinkfile"/>
              </a:rPr>
              <a:t>https://wordwall.net/sr/resource/2508802</a:t>
            </a:r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sr-Cyrl-RS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5490" y="5448935"/>
            <a:ext cx="10515600" cy="1325563"/>
          </a:xfrm>
        </p:spPr>
        <p:txBody>
          <a:bodyPr/>
          <a:p>
            <a:pPr algn="ctr"/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</a:rPr>
              <a:t>Ово је наша учионица, тренутно празна.</a:t>
            </a:r>
            <a:br>
              <a:rPr lang="sr-Cyrl-RS" altLang="en-US" sz="32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</a:rPr>
              <a:t>Хвала што сте погледали овај рад.</a:t>
            </a:r>
            <a:endParaRPr lang="sr-Cyrl-RS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 descr="DSC_037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3370" y="143510"/>
            <a:ext cx="11617325" cy="54571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5988</Words>
  <Application>WPS Presentation</Application>
  <PresentationFormat>Widescreen</PresentationFormat>
  <Paragraphs>102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1" baseType="lpstr">
      <vt:lpstr>Arial</vt:lpstr>
      <vt:lpstr>SimSun</vt:lpstr>
      <vt:lpstr>Wingdings</vt:lpstr>
      <vt:lpstr>Times New Roman</vt:lpstr>
      <vt:lpstr>Wingdings</vt:lpstr>
      <vt:lpstr>Microsoft YaHei</vt:lpstr>
      <vt:lpstr/>
      <vt:lpstr>Arial Unicode MS</vt:lpstr>
      <vt:lpstr>Calibri Light</vt:lpstr>
      <vt:lpstr>Calibri</vt:lpstr>
      <vt:lpstr>Segoe Print</vt:lpstr>
      <vt:lpstr>Office Theme</vt:lpstr>
      <vt:lpstr>Конкурс - Магија је у рукама наставника</vt:lpstr>
      <vt:lpstr>Руски са Максом, Иром и Драгом уз нове технологије</vt:lpstr>
      <vt:lpstr>Наставу на даљину  реализујем путем блога и школске платформе. </vt:lpstr>
      <vt:lpstr>Како функционише настава на даљину?</vt:lpstr>
      <vt:lpstr> За реализцију наставе на даљину користим платформе и веб алате. </vt:lpstr>
      <vt:lpstr>Неколико ученичких радова:</vt:lpstr>
      <vt:lpstr>Овде ћу приказати један пример.</vt:lpstr>
      <vt:lpstr>Како изгледа лекција?</vt:lpstr>
      <vt:lpstr>Хвала што сте погледали овај рад.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- Магија у рукама наставника</dc:title>
  <dc:creator>Nastavnik</dc:creator>
  <cp:lastModifiedBy>Nastavnik</cp:lastModifiedBy>
  <cp:revision>30</cp:revision>
  <dcterms:created xsi:type="dcterms:W3CDTF">2020-05-18T13:01:00Z</dcterms:created>
  <dcterms:modified xsi:type="dcterms:W3CDTF">2020-05-27T08:36:26Z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1033-10.2.0.7456</vt:lpwstr>
  </property>
</Properties>
</file>